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6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DD2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147" autoAdjust="0"/>
  </p:normalViewPr>
  <p:slideViewPr>
    <p:cSldViewPr snapToGrid="0" snapToObjects="1">
      <p:cViewPr varScale="1">
        <p:scale>
          <a:sx n="104" d="100"/>
          <a:sy n="104" d="100"/>
        </p:scale>
        <p:origin x="624" y="102"/>
      </p:cViewPr>
      <p:guideLst>
        <p:guide orient="horz" pos="103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4D1E3-BDA2-4D41-A08B-D64432BF655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5A8BF-BBAC-4057-8BD6-12AF8EED8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09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60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741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66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31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570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97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825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0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77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94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20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18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11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6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60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A8BF-BBAC-4057-8BD6-12AF8EED850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11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50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50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10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59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36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2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2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54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89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18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2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31636-6ADC-9440-B5BE-356DBD47F66F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3A51-171D-444F-9B62-E5129CBCE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06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65315" y="-24736"/>
            <a:ext cx="9144000" cy="5168571"/>
          </a:xfrm>
          <a:prstGeom prst="rect">
            <a:avLst/>
          </a:prstGeom>
          <a:solidFill>
            <a:srgbClr val="DD243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99" y="632928"/>
            <a:ext cx="8291945" cy="3853245"/>
          </a:xfrm>
        </p:spPr>
        <p:txBody>
          <a:bodyPr anchor="t" anchorCtr="0">
            <a:noAutofit/>
          </a:bodyPr>
          <a:lstStyle/>
          <a:p>
            <a:pPr algn="r"/>
            <a:r>
              <a:rPr 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Profilo di funzionamento su base ICF-CY e stesura del Piano Educativo Individualizzato</a:t>
            </a:r>
            <a:br>
              <a:rPr 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Dario Ianes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982" y="5625540"/>
            <a:ext cx="867218" cy="8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/>
        </p:nvCxnSpPr>
        <p:spPr>
          <a:xfrm>
            <a:off x="0" y="5958396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olo 1">
            <a:extLst>
              <a:ext uri="{FF2B5EF4-FFF2-40B4-BE49-F238E27FC236}">
                <a16:creationId xmlns:a16="http://schemas.microsoft.com/office/drawing/2014/main" id="{43990EF3-4865-419C-AAB8-CEF66C278954}"/>
              </a:ext>
            </a:extLst>
          </p:cNvPr>
          <p:cNvSpPr txBox="1">
            <a:spLocks/>
          </p:cNvSpPr>
          <p:nvPr/>
        </p:nvSpPr>
        <p:spPr>
          <a:xfrm>
            <a:off x="301746" y="1017824"/>
            <a:ext cx="8445090" cy="8835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b="1" dirty="0">
                <a:solidFill>
                  <a:srgbClr val="DD2431"/>
                </a:solidFill>
              </a:rPr>
              <a:t>2. Modalità «narrativa» in riferimento alle singole voci ICF-CY</a:t>
            </a:r>
          </a:p>
          <a:p>
            <a:endParaRPr lang="it-IT" sz="1400" dirty="0"/>
          </a:p>
          <a:p>
            <a:pPr algn="l"/>
            <a:r>
              <a:rPr lang="it-IT" sz="2400" dirty="0"/>
              <a:t>La </a:t>
            </a:r>
            <a:r>
              <a:rPr lang="it-IT" sz="2400" b="1" dirty="0"/>
              <a:t>seconda modalità </a:t>
            </a:r>
            <a:r>
              <a:rPr lang="it-IT" sz="2400" dirty="0"/>
              <a:t>utilizza, per le voci scelte, una tipologia che potremmo definire «narrativa», in grado cioè di comunicare anche sfumature sottili che la rappresentazione a scheda non consente. In questa modalità abbiamo seguito la sequenza standard di campi ICF, partendo dal corpo e arrivando ai vari ruoli di partecipazione sociale, passando per le attività personali. </a:t>
            </a:r>
            <a:endParaRPr lang="it-IT" sz="2400" b="1" dirty="0">
              <a:solidFill>
                <a:srgbClr val="DD2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50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4E43E4-A48D-4552-B78D-594F19D60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842" y="0"/>
            <a:ext cx="5526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3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8B10929-EFFB-468F-B576-D36FAC9F2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62" y="0"/>
            <a:ext cx="5456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7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/>
        </p:nvCxnSpPr>
        <p:spPr>
          <a:xfrm>
            <a:off x="0" y="5958396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olo 1">
            <a:extLst>
              <a:ext uri="{FF2B5EF4-FFF2-40B4-BE49-F238E27FC236}">
                <a16:creationId xmlns:a16="http://schemas.microsoft.com/office/drawing/2014/main" id="{973C47D9-7217-4BCC-9628-7DB75E8AC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273" y="134298"/>
            <a:ext cx="7772400" cy="88352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4000" b="1" dirty="0">
                <a:solidFill>
                  <a:srgbClr val="DD2431"/>
                </a:solidFill>
              </a:rPr>
              <a:t>3. Relazioni di influenza / cluster significativi emersi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7C86B36-D338-425E-A363-4257C1244E24}"/>
              </a:ext>
            </a:extLst>
          </p:cNvPr>
          <p:cNvSpPr/>
          <p:nvPr/>
        </p:nvSpPr>
        <p:spPr>
          <a:xfrm>
            <a:off x="292510" y="1776350"/>
            <a:ext cx="8526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La </a:t>
            </a:r>
            <a:r>
              <a:rPr lang="it-IT" sz="2400" b="1" dirty="0"/>
              <a:t>terza modalità </a:t>
            </a:r>
            <a:r>
              <a:rPr lang="it-IT" sz="2400" dirty="0"/>
              <a:t>usa un codice prevalentemente visivo, rappresentando le relazioni di influenza tra le varie voci e facendone risultare una “costellazione”. </a:t>
            </a:r>
          </a:p>
          <a:p>
            <a:r>
              <a:rPr lang="it-IT" sz="2400" dirty="0"/>
              <a:t>Ogni elemento contiene il qualificatore di capacità e performance o di barriera/facilitatore ed ha spessore diverso del contorno in accordo al valore di performance o di barriera/facilitatore. </a:t>
            </a:r>
          </a:p>
          <a:p>
            <a:r>
              <a:rPr lang="it-IT" sz="2400" dirty="0"/>
              <a:t>Anche i colori </a:t>
            </a:r>
            <a:r>
              <a:rPr lang="it-IT" sz="2400" dirty="0">
                <a:solidFill>
                  <a:srgbClr val="00B050"/>
                </a:solidFill>
              </a:rPr>
              <a:t>verde</a:t>
            </a:r>
            <a:r>
              <a:rPr lang="it-IT" sz="2400" dirty="0"/>
              <a:t> e </a:t>
            </a:r>
            <a:r>
              <a:rPr lang="it-IT" sz="2400" dirty="0">
                <a:solidFill>
                  <a:srgbClr val="FF0000"/>
                </a:solidFill>
              </a:rPr>
              <a:t>rosso</a:t>
            </a:r>
            <a:r>
              <a:rPr lang="it-IT" sz="2400" dirty="0"/>
              <a:t> identificano il facilitatore o la barriera. Per facilitare l’immediata comprensione delle varie relazioni di influenza, gli elementi scelti e valutati sono collocati nelle posizioni spaziali del modello antropologico ICF originale.</a:t>
            </a:r>
          </a:p>
        </p:txBody>
      </p:sp>
    </p:spTree>
    <p:extLst>
      <p:ext uri="{BB962C8B-B14F-4D97-AF65-F5344CB8AC3E}">
        <p14:creationId xmlns:p14="http://schemas.microsoft.com/office/powerpoint/2010/main" val="766724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0591727-7F78-4D72-A16E-EB309D0BA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42998" y="-1142999"/>
            <a:ext cx="68580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32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3C05839-E0B7-426D-BE2E-BD191B1DB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16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9DB7A2D-3989-476C-B47A-2450E8D19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0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39F5F9-9F24-4C1C-8B91-F1DA867E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43000" y="-114300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12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/>
        </p:nvCxnSpPr>
        <p:spPr>
          <a:xfrm>
            <a:off x="0" y="5958396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olo 1">
            <a:extLst>
              <a:ext uri="{FF2B5EF4-FFF2-40B4-BE49-F238E27FC236}">
                <a16:creationId xmlns:a16="http://schemas.microsoft.com/office/drawing/2014/main" id="{973C47D9-7217-4BCC-9628-7DB75E8AC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1" y="1464334"/>
            <a:ext cx="8756073" cy="883526"/>
          </a:xfrm>
        </p:spPr>
        <p:txBody>
          <a:bodyPr anchor="t" anchorCtr="0">
            <a:noAutofit/>
          </a:bodyPr>
          <a:lstStyle/>
          <a:p>
            <a:r>
              <a:rPr lang="it-IT" sz="4000" b="1" dirty="0">
                <a:solidFill>
                  <a:srgbClr val="DD2431"/>
                </a:solidFill>
              </a:rPr>
              <a:t>3 diversi sistemi di rappresentazione del </a:t>
            </a:r>
            <a:br>
              <a:rPr lang="it-IT" sz="4000" b="1" dirty="0">
                <a:solidFill>
                  <a:srgbClr val="DD2431"/>
                </a:solidFill>
              </a:rPr>
            </a:br>
            <a:r>
              <a:rPr lang="it-IT" sz="4000" b="1" dirty="0">
                <a:solidFill>
                  <a:srgbClr val="DD2431"/>
                </a:solidFill>
              </a:rPr>
              <a:t>Profilo di funzionamento dell’alunno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EDC8B2C-A95D-4D12-839A-9C3147B83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82" y="5958396"/>
            <a:ext cx="867218" cy="8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5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/>
        </p:nvCxnSpPr>
        <p:spPr>
          <a:xfrm>
            <a:off x="0" y="5958396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olo 1">
            <a:extLst>
              <a:ext uri="{FF2B5EF4-FFF2-40B4-BE49-F238E27FC236}">
                <a16:creationId xmlns:a16="http://schemas.microsoft.com/office/drawing/2014/main" id="{973C47D9-7217-4BCC-9628-7DB75E8AC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746" y="1017824"/>
            <a:ext cx="8445090" cy="883526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4000" b="1" dirty="0">
                <a:solidFill>
                  <a:srgbClr val="DD2431"/>
                </a:solidFill>
              </a:rPr>
              <a:t>1. Rilevazione di capacità e performance</a:t>
            </a:r>
            <a:br>
              <a:rPr lang="it-IT" sz="4000" b="1" dirty="0">
                <a:solidFill>
                  <a:srgbClr val="DD2431"/>
                </a:solidFill>
              </a:rPr>
            </a:br>
            <a:br>
              <a:rPr lang="it-IT" sz="4000" b="1" dirty="0">
                <a:solidFill>
                  <a:srgbClr val="DD2431"/>
                </a:solidFill>
              </a:rPr>
            </a:br>
            <a:r>
              <a:rPr lang="it-IT" sz="2400" dirty="0"/>
              <a:t>La </a:t>
            </a:r>
            <a:r>
              <a:rPr lang="it-IT" sz="2400" b="1" dirty="0"/>
              <a:t>prima modalità </a:t>
            </a:r>
            <a:r>
              <a:rPr lang="it-IT" sz="2400" dirty="0"/>
              <a:t>prevede l’utilizzo di  una semplice scheda sequenziale che, per alcune voci ICF selezionate, evidenzia nelle rispettive colonne le valutazioni di capacità e performance, con accanto la possibilità di riportare i vari fattori contestuali con la valutazione 0-4 (positiva o negativa) del loro ruolo di facilitatore o barriera.</a:t>
            </a:r>
            <a:br>
              <a:rPr lang="it-IT" sz="2400" dirty="0"/>
            </a:br>
            <a:endParaRPr lang="it-IT" sz="2400" b="1" dirty="0">
              <a:solidFill>
                <a:srgbClr val="DD2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70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72F15CA-9F1B-476D-BA8E-84508C8DE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668" y="0"/>
            <a:ext cx="5452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09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443A362-5769-4630-B84E-4C97E39E1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283" y="0"/>
            <a:ext cx="5781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2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4B03655-F1E2-4581-9D0E-B78FB7A5F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078" y="0"/>
            <a:ext cx="5545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6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BF57585-A8D4-470D-B554-409503BCE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936" y="0"/>
            <a:ext cx="5658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36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53C134-78BE-49A8-9FAF-1375ADB8A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29" y="0"/>
            <a:ext cx="5961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04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72E7AD-2FF2-4349-BCA7-F3D52C8DD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20" y="0"/>
            <a:ext cx="6252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18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5212</TotalTime>
  <Words>222</Words>
  <Application>Microsoft Office PowerPoint</Application>
  <PresentationFormat>Presentazione su schermo (4:3)</PresentationFormat>
  <Paragraphs>26</Paragraphs>
  <Slides>17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Profilo di funzionamento su base ICF-CY e stesura del Piano Educativo Individualizzato    Dario Ianes</vt:lpstr>
      <vt:lpstr>3 diversi sistemi di rappresentazione del  Profilo di funzionamento dell’alunno</vt:lpstr>
      <vt:lpstr>1. Rilevazione di capacità e performance  La prima modalità prevede l’utilizzo di  una semplice scheda sequenziale che, per alcune voci ICF selezionate, evidenzia nelle rispettive colonne le valutazioni di capacità e performance, con accanto la possibilità di riportare i vari fattori contestuali con la valutazione 0-4 (positiva o negativa) del loro ruolo di facilitatore o barriera.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3. Relazioni di influenza / cluster significativi emersi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Fabio Di Pietro</dc:creator>
  <cp:lastModifiedBy>Sofia Cramerotti</cp:lastModifiedBy>
  <cp:revision>108</cp:revision>
  <dcterms:created xsi:type="dcterms:W3CDTF">2015-03-09T08:39:38Z</dcterms:created>
  <dcterms:modified xsi:type="dcterms:W3CDTF">2018-12-17T14:15:00Z</dcterms:modified>
</cp:coreProperties>
</file>